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82DF03-D9AC-47B8-86FF-B18C5CDA17B6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29AAAAB-01D7-4E65-ADEE-222C2A707506}">
      <dgm:prSet/>
      <dgm:spPr/>
      <dgm:t>
        <a:bodyPr/>
        <a:lstStyle/>
        <a:p>
          <a:r>
            <a:rPr lang="fr-CA"/>
            <a:t>Les maillons joints l’un à l’autre représente les relations entre les personnes d’une même milieu(école). Ils représentent aussi “l’arbre à solutions”</a:t>
          </a:r>
          <a:endParaRPr lang="en-US"/>
        </a:p>
      </dgm:t>
    </dgm:pt>
    <dgm:pt modelId="{DB705E50-AB4A-4B31-9BA6-69C3A0C1C2E6}" type="parTrans" cxnId="{A3D7B972-6DD6-4B2C-8F1D-6901CD0DA9CD}">
      <dgm:prSet/>
      <dgm:spPr/>
      <dgm:t>
        <a:bodyPr/>
        <a:lstStyle/>
        <a:p>
          <a:endParaRPr lang="en-US"/>
        </a:p>
      </dgm:t>
    </dgm:pt>
    <dgm:pt modelId="{2D304A58-9132-4441-A793-C772011A032D}" type="sibTrans" cxnId="{A3D7B972-6DD6-4B2C-8F1D-6901CD0DA9CD}">
      <dgm:prSet/>
      <dgm:spPr/>
      <dgm:t>
        <a:bodyPr/>
        <a:lstStyle/>
        <a:p>
          <a:endParaRPr lang="en-US"/>
        </a:p>
      </dgm:t>
    </dgm:pt>
    <dgm:pt modelId="{B4B61F62-ABE9-4E37-8DFA-5D33E2BEEE64}">
      <dgm:prSet/>
      <dgm:spPr/>
      <dgm:t>
        <a:bodyPr/>
        <a:lstStyle/>
        <a:p>
          <a:r>
            <a:rPr lang="fr-CA"/>
            <a:t>• Chacun des maillons est important. Si un maillon est endommagé, toute la chaîne est touchée. Par contre, si tous les maillons sont solides, la chaîne l’est aussi.</a:t>
          </a:r>
          <a:endParaRPr lang="en-US"/>
        </a:p>
      </dgm:t>
    </dgm:pt>
    <dgm:pt modelId="{D27A9516-CCD6-4013-A3B8-69B7AB43A8D8}" type="parTrans" cxnId="{FE3424B7-9F6A-4D48-BD02-B5A57EBB32E4}">
      <dgm:prSet/>
      <dgm:spPr/>
      <dgm:t>
        <a:bodyPr/>
        <a:lstStyle/>
        <a:p>
          <a:endParaRPr lang="en-US"/>
        </a:p>
      </dgm:t>
    </dgm:pt>
    <dgm:pt modelId="{AB233C4E-18B4-4B2F-957F-168F6BAAC6F0}" type="sibTrans" cxnId="{FE3424B7-9F6A-4D48-BD02-B5A57EBB32E4}">
      <dgm:prSet/>
      <dgm:spPr/>
      <dgm:t>
        <a:bodyPr/>
        <a:lstStyle/>
        <a:p>
          <a:endParaRPr lang="en-US"/>
        </a:p>
      </dgm:t>
    </dgm:pt>
    <dgm:pt modelId="{FA72F9BC-4BD2-47AF-A1A7-09A6995B0F26}" type="pres">
      <dgm:prSet presAssocID="{D882DF03-D9AC-47B8-86FF-B18C5CDA17B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72F3E8-D954-480A-98EB-0E66795137E4}" type="pres">
      <dgm:prSet presAssocID="{729AAAAB-01D7-4E65-ADEE-222C2A707506}" presName="hierRoot1" presStyleCnt="0"/>
      <dgm:spPr/>
    </dgm:pt>
    <dgm:pt modelId="{9E9385F7-DD05-4F2A-B3EA-D28C6D3BB776}" type="pres">
      <dgm:prSet presAssocID="{729AAAAB-01D7-4E65-ADEE-222C2A707506}" presName="composite" presStyleCnt="0"/>
      <dgm:spPr/>
    </dgm:pt>
    <dgm:pt modelId="{2921F3FF-2871-401D-9C85-17A8254B5143}" type="pres">
      <dgm:prSet presAssocID="{729AAAAB-01D7-4E65-ADEE-222C2A707506}" presName="background" presStyleLbl="node0" presStyleIdx="0" presStyleCnt="2"/>
      <dgm:spPr/>
    </dgm:pt>
    <dgm:pt modelId="{8EDF6DD9-8CA6-45A5-BDF9-83D7112D5C7B}" type="pres">
      <dgm:prSet presAssocID="{729AAAAB-01D7-4E65-ADEE-222C2A707506}" presName="text" presStyleLbl="fgAcc0" presStyleIdx="0" presStyleCnt="2">
        <dgm:presLayoutVars>
          <dgm:chPref val="3"/>
        </dgm:presLayoutVars>
      </dgm:prSet>
      <dgm:spPr/>
    </dgm:pt>
    <dgm:pt modelId="{AB40A008-7959-4478-B36D-7A45AD66CC88}" type="pres">
      <dgm:prSet presAssocID="{729AAAAB-01D7-4E65-ADEE-222C2A707506}" presName="hierChild2" presStyleCnt="0"/>
      <dgm:spPr/>
    </dgm:pt>
    <dgm:pt modelId="{38BFF58A-11A2-43D6-8F4A-039A4371BAB8}" type="pres">
      <dgm:prSet presAssocID="{B4B61F62-ABE9-4E37-8DFA-5D33E2BEEE64}" presName="hierRoot1" presStyleCnt="0"/>
      <dgm:spPr/>
    </dgm:pt>
    <dgm:pt modelId="{CEEDC273-2A32-4B72-AFD1-B4C1817676BC}" type="pres">
      <dgm:prSet presAssocID="{B4B61F62-ABE9-4E37-8DFA-5D33E2BEEE64}" presName="composite" presStyleCnt="0"/>
      <dgm:spPr/>
    </dgm:pt>
    <dgm:pt modelId="{B0110FCB-1B84-4EAD-AB0A-0829F60A1AE6}" type="pres">
      <dgm:prSet presAssocID="{B4B61F62-ABE9-4E37-8DFA-5D33E2BEEE64}" presName="background" presStyleLbl="node0" presStyleIdx="1" presStyleCnt="2"/>
      <dgm:spPr/>
    </dgm:pt>
    <dgm:pt modelId="{1585ADA4-F615-46EC-83BB-C6B82B34619B}" type="pres">
      <dgm:prSet presAssocID="{B4B61F62-ABE9-4E37-8DFA-5D33E2BEEE64}" presName="text" presStyleLbl="fgAcc0" presStyleIdx="1" presStyleCnt="2">
        <dgm:presLayoutVars>
          <dgm:chPref val="3"/>
        </dgm:presLayoutVars>
      </dgm:prSet>
      <dgm:spPr/>
    </dgm:pt>
    <dgm:pt modelId="{E6887F2C-1E7B-4758-8143-BB5E7554B210}" type="pres">
      <dgm:prSet presAssocID="{B4B61F62-ABE9-4E37-8DFA-5D33E2BEEE64}" presName="hierChild2" presStyleCnt="0"/>
      <dgm:spPr/>
    </dgm:pt>
  </dgm:ptLst>
  <dgm:cxnLst>
    <dgm:cxn modelId="{33C2F769-1DF1-4D90-9ACD-CE244591AF10}" type="presOf" srcId="{729AAAAB-01D7-4E65-ADEE-222C2A707506}" destId="{8EDF6DD9-8CA6-45A5-BDF9-83D7112D5C7B}" srcOrd="0" destOrd="0" presId="urn:microsoft.com/office/officeart/2005/8/layout/hierarchy1"/>
    <dgm:cxn modelId="{A3D7B972-6DD6-4B2C-8F1D-6901CD0DA9CD}" srcId="{D882DF03-D9AC-47B8-86FF-B18C5CDA17B6}" destId="{729AAAAB-01D7-4E65-ADEE-222C2A707506}" srcOrd="0" destOrd="0" parTransId="{DB705E50-AB4A-4B31-9BA6-69C3A0C1C2E6}" sibTransId="{2D304A58-9132-4441-A793-C772011A032D}"/>
    <dgm:cxn modelId="{FE3424B7-9F6A-4D48-BD02-B5A57EBB32E4}" srcId="{D882DF03-D9AC-47B8-86FF-B18C5CDA17B6}" destId="{B4B61F62-ABE9-4E37-8DFA-5D33E2BEEE64}" srcOrd="1" destOrd="0" parTransId="{D27A9516-CCD6-4013-A3B8-69B7AB43A8D8}" sibTransId="{AB233C4E-18B4-4B2F-957F-168F6BAAC6F0}"/>
    <dgm:cxn modelId="{3F9674BA-89AD-4888-B1A9-FB6C56AEDD4C}" type="presOf" srcId="{B4B61F62-ABE9-4E37-8DFA-5D33E2BEEE64}" destId="{1585ADA4-F615-46EC-83BB-C6B82B34619B}" srcOrd="0" destOrd="0" presId="urn:microsoft.com/office/officeart/2005/8/layout/hierarchy1"/>
    <dgm:cxn modelId="{B7B950D4-DFF4-4726-B823-46B4608F5A1B}" type="presOf" srcId="{D882DF03-D9AC-47B8-86FF-B18C5CDA17B6}" destId="{FA72F9BC-4BD2-47AF-A1A7-09A6995B0F26}" srcOrd="0" destOrd="0" presId="urn:microsoft.com/office/officeart/2005/8/layout/hierarchy1"/>
    <dgm:cxn modelId="{94F195C7-4EC0-41FF-B53F-8E8F2DCBE82D}" type="presParOf" srcId="{FA72F9BC-4BD2-47AF-A1A7-09A6995B0F26}" destId="{D572F3E8-D954-480A-98EB-0E66795137E4}" srcOrd="0" destOrd="0" presId="urn:microsoft.com/office/officeart/2005/8/layout/hierarchy1"/>
    <dgm:cxn modelId="{7384F842-85A0-4320-AFC0-CED81080A02E}" type="presParOf" srcId="{D572F3E8-D954-480A-98EB-0E66795137E4}" destId="{9E9385F7-DD05-4F2A-B3EA-D28C6D3BB776}" srcOrd="0" destOrd="0" presId="urn:microsoft.com/office/officeart/2005/8/layout/hierarchy1"/>
    <dgm:cxn modelId="{3690E101-6965-4B48-B3EC-E2F10F5630F0}" type="presParOf" srcId="{9E9385F7-DD05-4F2A-B3EA-D28C6D3BB776}" destId="{2921F3FF-2871-401D-9C85-17A8254B5143}" srcOrd="0" destOrd="0" presId="urn:microsoft.com/office/officeart/2005/8/layout/hierarchy1"/>
    <dgm:cxn modelId="{72A4E650-459F-43D5-BBB3-BA82E5298F91}" type="presParOf" srcId="{9E9385F7-DD05-4F2A-B3EA-D28C6D3BB776}" destId="{8EDF6DD9-8CA6-45A5-BDF9-83D7112D5C7B}" srcOrd="1" destOrd="0" presId="urn:microsoft.com/office/officeart/2005/8/layout/hierarchy1"/>
    <dgm:cxn modelId="{1292C165-C631-49C3-8245-A9065D5BD129}" type="presParOf" srcId="{D572F3E8-D954-480A-98EB-0E66795137E4}" destId="{AB40A008-7959-4478-B36D-7A45AD66CC88}" srcOrd="1" destOrd="0" presId="urn:microsoft.com/office/officeart/2005/8/layout/hierarchy1"/>
    <dgm:cxn modelId="{80B71521-4145-4364-8654-1F908BC202F1}" type="presParOf" srcId="{FA72F9BC-4BD2-47AF-A1A7-09A6995B0F26}" destId="{38BFF58A-11A2-43D6-8F4A-039A4371BAB8}" srcOrd="1" destOrd="0" presId="urn:microsoft.com/office/officeart/2005/8/layout/hierarchy1"/>
    <dgm:cxn modelId="{5BF3F0E0-1B2F-48FD-BF85-F0A59E73532C}" type="presParOf" srcId="{38BFF58A-11A2-43D6-8F4A-039A4371BAB8}" destId="{CEEDC273-2A32-4B72-AFD1-B4C1817676BC}" srcOrd="0" destOrd="0" presId="urn:microsoft.com/office/officeart/2005/8/layout/hierarchy1"/>
    <dgm:cxn modelId="{65F4BE97-456C-404A-A184-FE334D578A9C}" type="presParOf" srcId="{CEEDC273-2A32-4B72-AFD1-B4C1817676BC}" destId="{B0110FCB-1B84-4EAD-AB0A-0829F60A1AE6}" srcOrd="0" destOrd="0" presId="urn:microsoft.com/office/officeart/2005/8/layout/hierarchy1"/>
    <dgm:cxn modelId="{147E7D58-74B0-40F5-8291-DBB0FCC91CF6}" type="presParOf" srcId="{CEEDC273-2A32-4B72-AFD1-B4C1817676BC}" destId="{1585ADA4-F615-46EC-83BB-C6B82B34619B}" srcOrd="1" destOrd="0" presId="urn:microsoft.com/office/officeart/2005/8/layout/hierarchy1"/>
    <dgm:cxn modelId="{B9153B04-7D6E-4768-B3BF-DCE6DCA8DFD5}" type="presParOf" srcId="{38BFF58A-11A2-43D6-8F4A-039A4371BAB8}" destId="{E6887F2C-1E7B-4758-8143-BB5E7554B21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1F3FF-2871-401D-9C85-17A8254B5143}">
      <dsp:nvSpPr>
        <dsp:cNvPr id="0" name=""/>
        <dsp:cNvSpPr/>
      </dsp:nvSpPr>
      <dsp:spPr>
        <a:xfrm>
          <a:off x="1227" y="267023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DF6DD9-8CA6-45A5-BDF9-83D7112D5C7B}">
      <dsp:nvSpPr>
        <dsp:cNvPr id="0" name=""/>
        <dsp:cNvSpPr/>
      </dsp:nvSpPr>
      <dsp:spPr>
        <a:xfrm>
          <a:off x="480082" y="721935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600" kern="1200"/>
            <a:t>Les maillons joints l’un à l’autre représente les relations entre les personnes d’une même milieu(école). Ils représentent aussi “l’arbre à solutions”</a:t>
          </a:r>
          <a:endParaRPr lang="en-US" sz="2600" kern="1200"/>
        </a:p>
      </dsp:txBody>
      <dsp:txXfrm>
        <a:off x="560236" y="802089"/>
        <a:ext cx="4149382" cy="2576345"/>
      </dsp:txXfrm>
    </dsp:sp>
    <dsp:sp modelId="{B0110FCB-1B84-4EAD-AB0A-0829F60A1AE6}">
      <dsp:nvSpPr>
        <dsp:cNvPr id="0" name=""/>
        <dsp:cNvSpPr/>
      </dsp:nvSpPr>
      <dsp:spPr>
        <a:xfrm>
          <a:off x="5268627" y="267023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585ADA4-F615-46EC-83BB-C6B82B34619B}">
      <dsp:nvSpPr>
        <dsp:cNvPr id="0" name=""/>
        <dsp:cNvSpPr/>
      </dsp:nvSpPr>
      <dsp:spPr>
        <a:xfrm>
          <a:off x="5747481" y="721935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600" kern="1200"/>
            <a:t>• Chacun des maillons est important. Si un maillon est endommagé, toute la chaîne est touchée. Par contre, si tous les maillons sont solides, la chaîne l’est aussi.</a:t>
          </a:r>
          <a:endParaRPr lang="en-US" sz="2600" kern="1200"/>
        </a:p>
      </dsp:txBody>
      <dsp:txXfrm>
        <a:off x="5827635" y="802089"/>
        <a:ext cx="4149382" cy="2576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81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3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60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0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3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42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0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3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11/7/2019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43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609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0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2" r:id="rId6"/>
    <p:sldLayoutId id="2147483678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i="0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ire.ctreq.qc.ca/2013/11/intimidation-dossier-thematique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05524472@N02/16214857731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lera.be/nl/picto/detail/20212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98A768C-7625-4E20-98D1-E2B8E959E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493" y="1559768"/>
            <a:ext cx="2978281" cy="3135379"/>
          </a:xfrm>
        </p:spPr>
        <p:txBody>
          <a:bodyPr>
            <a:normAutofit/>
          </a:bodyPr>
          <a:lstStyle/>
          <a:p>
            <a:r>
              <a:rPr lang="fr-CA" sz="4800">
                <a:solidFill>
                  <a:schemeClr val="bg1"/>
                </a:solidFill>
              </a:rPr>
              <a:t>Le programme Le Maillon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E58CDA9-9B17-4B7D-9EEE-C85319429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6493" y="4708186"/>
            <a:ext cx="2978282" cy="992223"/>
          </a:xfrm>
        </p:spPr>
        <p:txBody>
          <a:bodyPr>
            <a:normAutofit/>
          </a:bodyPr>
          <a:lstStyle/>
          <a:p>
            <a:endParaRPr lang="fr-CA" sz="1400">
              <a:solidFill>
                <a:schemeClr val="bg1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ésultat de recherche d'images pour &quot;Le maillon&quot;&quot;">
            <a:extLst>
              <a:ext uri="{FF2B5EF4-FFF2-40B4-BE49-F238E27FC236}">
                <a16:creationId xmlns:a16="http://schemas.microsoft.com/office/drawing/2014/main" id="{13DE32A0-068F-4C6F-8731-40A2937E2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6570" y="1597777"/>
            <a:ext cx="6202238" cy="365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981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713140-EA1C-47CD-8232-CE483E94A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fr-CA" dirty="0"/>
              <a:t>Le symbole	</a:t>
            </a:r>
            <a:endParaRPr lang="fr-CA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CA9CF534-1630-4549-AA51-C072CF8CBC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9937048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4471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C28D2A-944D-41D0-8576-68AB3C137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rôle de la personne accompagnatrice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575C46-2F2C-4450-BF81-A171ADCE8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C’est une personne qui peut t’aider à trouver des ressources pour faire face à tes problèmes.</a:t>
            </a:r>
          </a:p>
          <a:p>
            <a:r>
              <a:rPr lang="fr-CA" sz="2400" dirty="0"/>
              <a:t>C’est une personne sur laquelle tu peux compter.</a:t>
            </a:r>
          </a:p>
          <a:p>
            <a:r>
              <a:rPr lang="fr-CA" sz="2400" dirty="0"/>
              <a:t>C’est une personne à qui tu peux te confier.</a:t>
            </a:r>
          </a:p>
          <a:p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3553133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4F48D0-793B-4EE9-AE66-2F08EDEE2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fr-CA" sz="2600"/>
              <a:t>Pour quels problèmes puis-je consulter?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D8DD04-FC81-4ACB-BF03-81AE460F1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2149813"/>
            <a:ext cx="2312479" cy="3854197"/>
          </a:xfrm>
        </p:spPr>
        <p:txBody>
          <a:bodyPr>
            <a:normAutofit/>
          </a:bodyPr>
          <a:lstStyle/>
          <a:p>
            <a:r>
              <a:rPr lang="fr-CA" sz="1400">
                <a:solidFill>
                  <a:schemeClr val="tx1">
                    <a:lumMod val="85000"/>
                    <a:lumOff val="15000"/>
                  </a:schemeClr>
                </a:solidFill>
              </a:rPr>
              <a:t>Tous les problèmes!</a:t>
            </a:r>
          </a:p>
          <a:p>
            <a:endParaRPr lang="fr-CA" sz="1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fr-CA" sz="1400">
                <a:solidFill>
                  <a:schemeClr val="tx1">
                    <a:lumMod val="85000"/>
                    <a:lumOff val="15000"/>
                  </a:schemeClr>
                </a:solidFill>
              </a:rPr>
              <a:t>Stess</a:t>
            </a:r>
          </a:p>
          <a:p>
            <a:r>
              <a:rPr lang="fr-CA" sz="1400">
                <a:solidFill>
                  <a:schemeClr val="tx1">
                    <a:lumMod val="85000"/>
                    <a:lumOff val="15000"/>
                  </a:schemeClr>
                </a:solidFill>
              </a:rPr>
              <a:t>Intimidation</a:t>
            </a:r>
          </a:p>
          <a:p>
            <a:r>
              <a:rPr lang="fr-CA" sz="1400">
                <a:solidFill>
                  <a:schemeClr val="tx1">
                    <a:lumMod val="85000"/>
                    <a:lumOff val="15000"/>
                  </a:schemeClr>
                </a:solidFill>
              </a:rPr>
              <a:t>Drogues et alcool</a:t>
            </a:r>
          </a:p>
          <a:p>
            <a:r>
              <a:rPr lang="fr-CA" sz="1400">
                <a:solidFill>
                  <a:schemeClr val="tx1">
                    <a:lumMod val="85000"/>
                    <a:lumOff val="15000"/>
                  </a:schemeClr>
                </a:solidFill>
              </a:rPr>
              <a:t>Grossesse imprévue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7" name="Image 6" descr="Une image contenant personne, intérieur, femme, fille&#10;&#10;Description générée automatiquement">
            <a:extLst>
              <a:ext uri="{FF2B5EF4-FFF2-40B4-BE49-F238E27FC236}">
                <a16:creationId xmlns:a16="http://schemas.microsoft.com/office/drawing/2014/main" id="{CBB8A28A-8B1C-4FE5-B067-C11435C07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49422" y="1018515"/>
            <a:ext cx="7237877" cy="484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57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EE0F9E0-498B-47B1-B948-BD8C11CE82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83"/>
          <a:stretch/>
        </p:blipFill>
        <p:spPr>
          <a:xfrm>
            <a:off x="4646383" y="10"/>
            <a:ext cx="7545616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C5F7BFB-3324-4DED-A824-0DAFB71B7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24" y="1340361"/>
            <a:ext cx="3729162" cy="3341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2800" cap="all" spc="-100">
                <a:solidFill>
                  <a:schemeClr val="tx1"/>
                </a:solidFill>
              </a:rPr>
              <a:t>Comment puis-je trouver un accompagnateur?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31F991-77FC-45B3-A97C-ED783D6EB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284" y="4731476"/>
            <a:ext cx="3793642" cy="97090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spc="80"/>
              <a:t>Un autocollant est placé sur la porte des « accompagnateurs » Le Maillon. </a:t>
            </a:r>
          </a:p>
        </p:txBody>
      </p:sp>
    </p:spTree>
    <p:extLst>
      <p:ext uri="{BB962C8B-B14F-4D97-AF65-F5344CB8AC3E}">
        <p14:creationId xmlns:p14="http://schemas.microsoft.com/office/powerpoint/2010/main" val="3345860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949D8D-8E17-4DBF-BEA8-13C57BF63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C6FC45-D4D9-4025-91DA-272D318D3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284212-C175-4C82-B112-A5208F70C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09" y="393365"/>
            <a:ext cx="7328969" cy="6059273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4D9DAB3-2795-4EAA-96C6-4E2E9AE3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fr-CA" dirty="0"/>
              <a:t>La carte Le Maillon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623A74-5EBE-4428-BD34-89084A79A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r>
              <a:rPr lang="fr-CA" dirty="0"/>
              <a:t>Chaque élève qui reçoit une carte est invité à y inscrire son nom. </a:t>
            </a:r>
          </a:p>
          <a:p>
            <a:r>
              <a:rPr lang="fr-CA" dirty="0"/>
              <a:t>La carte sert de moyen de communication entre l’élève et l’accompagnateur Le Maillon. </a:t>
            </a:r>
          </a:p>
          <a:p>
            <a:r>
              <a:rPr lang="fr-CA" dirty="0"/>
              <a:t> L’endos de la carte contient aussi des numéros de téléphone en cas d’urgence. </a:t>
            </a:r>
          </a:p>
          <a:p>
            <a:r>
              <a:rPr lang="fr-CA" dirty="0"/>
              <a:t>La carte signifie : « J’ai besoin d’aide ».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9EC706-8928-4DFD-8084-35D599EB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07A1609-0A7C-4C9D-9788-F78A9348A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1672" y="882398"/>
            <a:ext cx="3171260" cy="509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32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77B2BA5B-1894-4AF7-A31A-68B310384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F8292AA-2164-4B18-AEBD-CC13F4CA6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6165" y="282258"/>
            <a:ext cx="5617029" cy="6323816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92E3DD6-EE3F-4714-B087-11DF4E1FB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5" y="424872"/>
            <a:ext cx="5336217" cy="6058223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16372A9-7947-4D85-8244-B4F7A3AC6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486" y="727626"/>
            <a:ext cx="4602152" cy="17182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100" cap="all" spc="-100"/>
              <a:t>Tu peux communiquer avec un accompagnateur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0A52F8-9BDB-4247-889B-DA4E486BC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486" y="2538919"/>
            <a:ext cx="4602152" cy="359688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spc="80" dirty="0" err="1"/>
              <a:t>En</a:t>
            </a:r>
            <a:r>
              <a:rPr lang="en-US" sz="2800" spc="80" dirty="0"/>
              <a:t> </a:t>
            </a:r>
            <a:r>
              <a:rPr lang="en-US" sz="2800" spc="80" dirty="0" err="1"/>
              <a:t>utilisant</a:t>
            </a:r>
            <a:r>
              <a:rPr lang="en-US" sz="2800" spc="80" dirty="0"/>
              <a:t> la carte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spc="80" dirty="0" err="1"/>
              <a:t>ou</a:t>
            </a:r>
            <a:endParaRPr lang="en-US" sz="2800" spc="8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CA" sz="2800" dirty="0"/>
              <a:t>En allant le voir </a:t>
            </a:r>
            <a:endParaRPr lang="en-US" sz="2800" spc="8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5B8B2C1-56D3-48CF-B950-1C2F68E19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15771" y="282258"/>
            <a:ext cx="1846073" cy="2780881"/>
          </a:xfrm>
          <a:prstGeom prst="rect">
            <a:avLst/>
          </a:prstGeom>
          <a:solidFill>
            <a:srgbClr val="4E3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D37A8D7-D2CC-4162-895A-C3ECA645F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3957" y="4194827"/>
            <a:ext cx="2071742" cy="2411247"/>
          </a:xfrm>
          <a:prstGeom prst="rect">
            <a:avLst/>
          </a:prstGeom>
          <a:solidFill>
            <a:srgbClr val="4E3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Image 24" descr="Une image contenant personne, intérieur, homme, fenêtre&#10;&#10;Description générée automatiquement">
            <a:extLst>
              <a:ext uri="{FF2B5EF4-FFF2-40B4-BE49-F238E27FC236}">
                <a16:creationId xmlns:a16="http://schemas.microsoft.com/office/drawing/2014/main" id="{542FB937-0B38-48F9-95E8-931BFC4EC6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532" r="5" b="5"/>
          <a:stretch/>
        </p:blipFill>
        <p:spPr>
          <a:xfrm>
            <a:off x="8245165" y="3209731"/>
            <a:ext cx="3716680" cy="339634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7B14BFA-F6F5-4063-A579-AE2A95DD90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962" b="22945"/>
          <a:stretch/>
        </p:blipFill>
        <p:spPr>
          <a:xfrm>
            <a:off x="6013956" y="282258"/>
            <a:ext cx="3950144" cy="3749831"/>
          </a:xfrm>
          <a:custGeom>
            <a:avLst/>
            <a:gdLst>
              <a:gd name="connsiteX0" fmla="*/ 0 w 3950144"/>
              <a:gd name="connsiteY0" fmla="*/ 0 h 3749831"/>
              <a:gd name="connsiteX1" fmla="*/ 3950144 w 3950144"/>
              <a:gd name="connsiteY1" fmla="*/ 0 h 3749831"/>
              <a:gd name="connsiteX2" fmla="*/ 3950144 w 3950144"/>
              <a:gd name="connsiteY2" fmla="*/ 2780881 h 3749831"/>
              <a:gd name="connsiteX3" fmla="*/ 2071742 w 3950144"/>
              <a:gd name="connsiteY3" fmla="*/ 2780881 h 3749831"/>
              <a:gd name="connsiteX4" fmla="*/ 2071742 w 3950144"/>
              <a:gd name="connsiteY4" fmla="*/ 3749831 h 3749831"/>
              <a:gd name="connsiteX5" fmla="*/ 0 w 3950144"/>
              <a:gd name="connsiteY5" fmla="*/ 3749831 h 374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144" h="3749831">
                <a:moveTo>
                  <a:pt x="0" y="0"/>
                </a:moveTo>
                <a:lnTo>
                  <a:pt x="3950144" y="0"/>
                </a:lnTo>
                <a:lnTo>
                  <a:pt x="3950144" y="2780881"/>
                </a:lnTo>
                <a:lnTo>
                  <a:pt x="2071742" y="2780881"/>
                </a:lnTo>
                <a:lnTo>
                  <a:pt x="2071742" y="3749831"/>
                </a:lnTo>
                <a:lnTo>
                  <a:pt x="0" y="374983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1544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BCFEF14-21AA-498D-8028-4A4344A49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fr-CA" dirty="0"/>
              <a:t>Le suivi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7717D7-8E99-4593-B99D-B66405CC6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r>
              <a:rPr lang="fr-CA" dirty="0"/>
              <a:t>L’accompagnateur te rencontrera quelques jours après la première rencontre. C’est le suivi. </a:t>
            </a:r>
          </a:p>
          <a:p>
            <a:r>
              <a:rPr lang="fr-CA" dirty="0"/>
              <a:t>Le suivi a pour but de veiller à ce que tu aies trouvé l’aide que tu as de besoin.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099CA55-58E4-4D46-9626-822F51D66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164" r="20215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91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A3E762-3006-4466-92D5-175CAB27B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Tu peux également consulter: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9A2E5B-79E1-426F-9745-805D45286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Tes parents </a:t>
            </a:r>
          </a:p>
          <a:p>
            <a:r>
              <a:rPr lang="fr-CA" dirty="0"/>
              <a:t>www.programmelemaillon.com </a:t>
            </a:r>
          </a:p>
          <a:p>
            <a:r>
              <a:rPr lang="fr-CA" dirty="0"/>
              <a:t>Facebook - Programme Le Maillon N.-B.</a:t>
            </a:r>
          </a:p>
        </p:txBody>
      </p:sp>
      <p:pic>
        <p:nvPicPr>
          <p:cNvPr id="4" name="Picture 2" descr="Résultat de recherche d'images pour &quot;Le maillon&quot;&quot;">
            <a:extLst>
              <a:ext uri="{FF2B5EF4-FFF2-40B4-BE49-F238E27FC236}">
                <a16:creationId xmlns:a16="http://schemas.microsoft.com/office/drawing/2014/main" id="{A0906092-AC6C-4EB3-A75D-B4CFE82B5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6570" y="2198272"/>
            <a:ext cx="6202238" cy="365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4501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275</Words>
  <Application>Microsoft Office PowerPoint</Application>
  <PresentationFormat>Grand écran</PresentationFormat>
  <Paragraphs>33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Garamond</vt:lpstr>
      <vt:lpstr>Gill Sans MT</vt:lpstr>
      <vt:lpstr>SavonVTI</vt:lpstr>
      <vt:lpstr>Le programme Le Maillon</vt:lpstr>
      <vt:lpstr>Le symbole </vt:lpstr>
      <vt:lpstr>Le rôle de la personne accompagnatrice</vt:lpstr>
      <vt:lpstr>Pour quels problèmes puis-je consulter?</vt:lpstr>
      <vt:lpstr>Comment puis-je trouver un accompagnateur?</vt:lpstr>
      <vt:lpstr>La carte Le Maillon</vt:lpstr>
      <vt:lpstr>Tu peux communiquer avec un accompagnateur : </vt:lpstr>
      <vt:lpstr>Le suivi</vt:lpstr>
      <vt:lpstr>Tu peux également consulter: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programme Le Maillon</dc:title>
  <dc:creator>LeBlanc-Levesque, Annie (DSF-NE)</dc:creator>
  <cp:lastModifiedBy>LeBlanc-Levesque, Annie (DSF-NE)</cp:lastModifiedBy>
  <cp:revision>2</cp:revision>
  <dcterms:created xsi:type="dcterms:W3CDTF">2019-11-07T18:18:39Z</dcterms:created>
  <dcterms:modified xsi:type="dcterms:W3CDTF">2019-11-07T18:20:48Z</dcterms:modified>
</cp:coreProperties>
</file>